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23" Target="slides/slide12.xml" Type="http://schemas.openxmlformats.org/officeDocument/2006/relationships/slide"/><Relationship Id="rId24" Target="slides/slide13.xml" Type="http://schemas.openxmlformats.org/officeDocument/2006/relationships/slide"/><Relationship Id="rId25" Target="slides/slide14.xml" Type="http://schemas.openxmlformats.org/officeDocument/2006/relationships/slide"/><Relationship Id="rId26" Target="slides/slide15.xml" Type="http://schemas.openxmlformats.org/officeDocument/2006/relationships/slide"/><Relationship Id="rId27" Target="slides/slide16.xml" Type="http://schemas.openxmlformats.org/officeDocument/2006/relationships/slide"/><Relationship Id="rId28" Target="slides/slide17.xml" Type="http://schemas.openxmlformats.org/officeDocument/2006/relationships/slide"/><Relationship Id="rId29" Target="slides/slide18.xml" Type="http://schemas.openxmlformats.org/officeDocument/2006/relationships/slide"/><Relationship Id="rId3" Target="viewProps.xml" Type="http://schemas.openxmlformats.org/officeDocument/2006/relationships/viewProps"/><Relationship Id="rId30" Target="slides/slide19.xml" Type="http://schemas.openxmlformats.org/officeDocument/2006/relationships/slide"/><Relationship Id="rId31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2.jpeg" Type="http://schemas.openxmlformats.org/officeDocument/2006/relationships/image"/><Relationship Id="rId5" Target="../media/image53.png" Type="http://schemas.openxmlformats.org/officeDocument/2006/relationships/image"/><Relationship Id="rId6" Target="../media/image54.jpe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14" Target="../media/image67.png" Type="http://schemas.openxmlformats.org/officeDocument/2006/relationships/image"/><Relationship Id="rId15" Target="../media/image68.png" Type="http://schemas.openxmlformats.org/officeDocument/2006/relationships/image"/><Relationship Id="rId16" Target="../media/image69.png" Type="http://schemas.openxmlformats.org/officeDocument/2006/relationships/image"/><Relationship Id="rId17" Target="../media/image7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jpe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png" Type="http://schemas.openxmlformats.org/officeDocument/2006/relationships/image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05379">
            <a:off x="12037459" y="1012678"/>
            <a:ext cx="10443683" cy="8487866"/>
          </a:xfrm>
          <a:custGeom>
            <a:avLst/>
            <a:gdLst/>
            <a:ahLst/>
            <a:cxnLst/>
            <a:rect r="r" b="b" t="t" l="l"/>
            <a:pathLst>
              <a:path h="8487866" w="10443683">
                <a:moveTo>
                  <a:pt x="0" y="0"/>
                </a:moveTo>
                <a:lnTo>
                  <a:pt x="10443682" y="0"/>
                </a:lnTo>
                <a:lnTo>
                  <a:pt x="10443682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2653" y="9258300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33783"/>
            <a:ext cx="2191293" cy="929411"/>
          </a:xfrm>
          <a:custGeom>
            <a:avLst/>
            <a:gdLst/>
            <a:ahLst/>
            <a:cxnLst/>
            <a:rect r="r" b="b" t="t" l="l"/>
            <a:pathLst>
              <a:path h="929411" w="2191293">
                <a:moveTo>
                  <a:pt x="0" y="0"/>
                </a:moveTo>
                <a:lnTo>
                  <a:pt x="2191293" y="0"/>
                </a:lnTo>
                <a:lnTo>
                  <a:pt x="2191293" y="929411"/>
                </a:lnTo>
                <a:lnTo>
                  <a:pt x="0" y="929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14" t="-93425" r="-9226" b="-9643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5364" y="4408063"/>
            <a:ext cx="6966018" cy="1232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25"/>
              </a:lnSpc>
            </a:pPr>
            <a:r>
              <a:rPr lang="en-US" sz="9318">
                <a:solidFill>
                  <a:srgbClr val="004AAD"/>
                </a:solidFill>
                <a:latin typeface="Montserrat Classic Bold"/>
              </a:rPr>
              <a:t>FROM IDEA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60910" y="5414203"/>
            <a:ext cx="6125050" cy="1580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05"/>
              </a:lnSpc>
            </a:pPr>
            <a:r>
              <a:rPr lang="en-US" sz="11924">
                <a:solidFill>
                  <a:srgbClr val="2BB4D4"/>
                </a:solidFill>
                <a:latin typeface="Montserrat Classic Bold"/>
              </a:rPr>
              <a:t>TO MVP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5999" y="1261565"/>
            <a:ext cx="4842981" cy="70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9"/>
              </a:lnSpc>
            </a:pPr>
            <a:r>
              <a:rPr lang="en-US" sz="4128">
                <a:solidFill>
                  <a:srgbClr val="004AAD"/>
                </a:solidFill>
                <a:latin typeface="Montserrat Classic Bold Italics"/>
              </a:rPr>
              <a:t>CRACKATHON’24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08728">
            <a:off x="6461224" y="-4582532"/>
            <a:ext cx="15887340" cy="15887340"/>
          </a:xfrm>
          <a:custGeom>
            <a:avLst/>
            <a:gdLst/>
            <a:ahLst/>
            <a:cxnLst/>
            <a:rect r="r" b="b" t="t" l="l"/>
            <a:pathLst>
              <a:path h="15887340" w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95799" y="1028700"/>
            <a:ext cx="2994106" cy="4665100"/>
            <a:chOff x="0" y="0"/>
            <a:chExt cx="3992141" cy="6220133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3992141" cy="5292611"/>
              <a:chOff x="0" y="0"/>
              <a:chExt cx="1844040" cy="24447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15570" y="39370"/>
                <a:ext cx="1681480" cy="2326640"/>
              </a:xfrm>
              <a:custGeom>
                <a:avLst/>
                <a:gdLst/>
                <a:ahLst/>
                <a:cxnLst/>
                <a:rect r="r" b="b" t="t" l="l"/>
                <a:pathLst>
                  <a:path h="2326640" w="1681480">
                    <a:moveTo>
                      <a:pt x="1680210" y="2326640"/>
                    </a:moveTo>
                    <a:lnTo>
                      <a:pt x="0" y="2326640"/>
                    </a:lnTo>
                    <a:lnTo>
                      <a:pt x="0" y="0"/>
                    </a:lnTo>
                    <a:lnTo>
                      <a:pt x="1681480" y="0"/>
                    </a:lnTo>
                    <a:lnTo>
                      <a:pt x="1681480" y="232664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43733" t="0" r="-63819" b="0"/>
                </a:stretch>
              </a:blip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44040" cy="2444750"/>
              </a:xfrm>
              <a:custGeom>
                <a:avLst/>
                <a:gdLst/>
                <a:ahLst/>
                <a:cxnLst/>
                <a:rect r="r" b="b" t="t" l="l"/>
                <a:pathLst>
                  <a:path h="2444750" w="1844040">
                    <a:moveTo>
                      <a:pt x="1844040" y="2444750"/>
                    </a:moveTo>
                    <a:lnTo>
                      <a:pt x="0" y="2444750"/>
                    </a:lnTo>
                    <a:lnTo>
                      <a:pt x="0" y="0"/>
                    </a:lnTo>
                    <a:lnTo>
                      <a:pt x="1844040" y="0"/>
                    </a:lnTo>
                    <a:lnTo>
                      <a:pt x="1844040" y="244475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" t="0" r="-47" b="0"/>
                </a:stretch>
              </a:blip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5391058"/>
              <a:ext cx="399214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 Bold"/>
                </a:rPr>
                <a:t>MEMBER 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877445"/>
              <a:ext cx="3992141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E2E2E"/>
                  </a:solidFill>
                  <a:latin typeface="Montserrat Classic Italics"/>
                </a:rPr>
                <a:t>FRONTEND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30497" y="2673676"/>
            <a:ext cx="2994106" cy="4665100"/>
            <a:chOff x="0" y="0"/>
            <a:chExt cx="3992141" cy="6220133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3992141" cy="5292611"/>
              <a:chOff x="0" y="0"/>
              <a:chExt cx="1844040" cy="244475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15570" y="39370"/>
                <a:ext cx="1681480" cy="2326640"/>
              </a:xfrm>
              <a:custGeom>
                <a:avLst/>
                <a:gdLst/>
                <a:ahLst/>
                <a:cxnLst/>
                <a:rect r="r" b="b" t="t" l="l"/>
                <a:pathLst>
                  <a:path h="2326640" w="1681480">
                    <a:moveTo>
                      <a:pt x="1680210" y="2326640"/>
                    </a:moveTo>
                    <a:lnTo>
                      <a:pt x="0" y="2326640"/>
                    </a:lnTo>
                    <a:lnTo>
                      <a:pt x="0" y="0"/>
                    </a:lnTo>
                    <a:lnTo>
                      <a:pt x="1681480" y="0"/>
                    </a:lnTo>
                    <a:lnTo>
                      <a:pt x="1681480" y="232664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93081" t="0" r="-52907" b="0"/>
                </a:stretch>
              </a:blip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844040" cy="2444750"/>
              </a:xfrm>
              <a:custGeom>
                <a:avLst/>
                <a:gdLst/>
                <a:ahLst/>
                <a:cxnLst/>
                <a:rect r="r" b="b" t="t" l="l"/>
                <a:pathLst>
                  <a:path h="2444750" w="1844040">
                    <a:moveTo>
                      <a:pt x="1844040" y="2444750"/>
                    </a:moveTo>
                    <a:lnTo>
                      <a:pt x="0" y="2444750"/>
                    </a:lnTo>
                    <a:lnTo>
                      <a:pt x="0" y="0"/>
                    </a:lnTo>
                    <a:lnTo>
                      <a:pt x="1844040" y="0"/>
                    </a:lnTo>
                    <a:lnTo>
                      <a:pt x="1844040" y="244475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" t="0" r="-47" b="0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5391058"/>
              <a:ext cx="399214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 Bold"/>
                </a:rPr>
                <a:t>MEMBER 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877445"/>
              <a:ext cx="3992141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E2E2E"/>
                  </a:solidFill>
                  <a:latin typeface="Montserrat Classic Italics"/>
                </a:rPr>
                <a:t>BACKEND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148401">
            <a:off x="15297701" y="38479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265194" y="5621900"/>
            <a:ext cx="2994106" cy="4665100"/>
            <a:chOff x="0" y="0"/>
            <a:chExt cx="3992141" cy="6220133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0" y="0"/>
              <a:ext cx="3992141" cy="5292611"/>
              <a:chOff x="0" y="0"/>
              <a:chExt cx="1844040" cy="244475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15570" y="39370"/>
                <a:ext cx="1681480" cy="2326640"/>
              </a:xfrm>
              <a:custGeom>
                <a:avLst/>
                <a:gdLst/>
                <a:ahLst/>
                <a:cxnLst/>
                <a:rect r="r" b="b" t="t" l="l"/>
                <a:pathLst>
                  <a:path h="2326640" w="1681480">
                    <a:moveTo>
                      <a:pt x="1680210" y="2326640"/>
                    </a:moveTo>
                    <a:lnTo>
                      <a:pt x="0" y="2326640"/>
                    </a:lnTo>
                    <a:lnTo>
                      <a:pt x="0" y="0"/>
                    </a:lnTo>
                    <a:lnTo>
                      <a:pt x="1681480" y="0"/>
                    </a:lnTo>
                    <a:lnTo>
                      <a:pt x="1681480" y="232664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34520" t="0" r="-34520" b="0"/>
                </a:stretch>
              </a:blip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844040" cy="2444750"/>
              </a:xfrm>
              <a:custGeom>
                <a:avLst/>
                <a:gdLst/>
                <a:ahLst/>
                <a:cxnLst/>
                <a:rect r="r" b="b" t="t" l="l"/>
                <a:pathLst>
                  <a:path h="2444750" w="1844040">
                    <a:moveTo>
                      <a:pt x="1844040" y="2444750"/>
                    </a:moveTo>
                    <a:lnTo>
                      <a:pt x="0" y="2444750"/>
                    </a:lnTo>
                    <a:lnTo>
                      <a:pt x="0" y="0"/>
                    </a:lnTo>
                    <a:lnTo>
                      <a:pt x="1844040" y="0"/>
                    </a:lnTo>
                    <a:lnTo>
                      <a:pt x="1844040" y="244475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" t="0" r="-47" b="0"/>
                </a:stretch>
              </a:blip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5391058"/>
              <a:ext cx="399214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E2E2E"/>
                  </a:solidFill>
                  <a:latin typeface="Montserrat Classic Bold"/>
                </a:rPr>
                <a:t>MEMBER 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877445"/>
              <a:ext cx="3992141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E2E2E"/>
                  </a:solidFill>
                  <a:latin typeface="Montserrat Classic Italics"/>
                </a:rPr>
                <a:t>FULL STACK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1082301">
            <a:off x="-5072607" y="6650746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2926549"/>
            <a:ext cx="4996390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DIVIDE THE TASK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10837013" y="-4312634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89978"/>
            <a:ext cx="8290595" cy="4668322"/>
          </a:xfrm>
          <a:custGeom>
            <a:avLst/>
            <a:gdLst/>
            <a:ahLst/>
            <a:cxnLst/>
            <a:rect r="r" b="b" t="t" l="l"/>
            <a:pathLst>
              <a:path h="4668322" w="8290595">
                <a:moveTo>
                  <a:pt x="0" y="0"/>
                </a:moveTo>
                <a:lnTo>
                  <a:pt x="8290595" y="0"/>
                </a:lnTo>
                <a:lnTo>
                  <a:pt x="8290595" y="4668322"/>
                </a:lnTo>
                <a:lnTo>
                  <a:pt x="0" y="4668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65952" y="4357905"/>
            <a:ext cx="8122048" cy="5929095"/>
          </a:xfrm>
          <a:custGeom>
            <a:avLst/>
            <a:gdLst/>
            <a:ahLst/>
            <a:cxnLst/>
            <a:rect r="r" b="b" t="t" l="l"/>
            <a:pathLst>
              <a:path h="5929095" w="8122048">
                <a:moveTo>
                  <a:pt x="0" y="0"/>
                </a:moveTo>
                <a:lnTo>
                  <a:pt x="8122048" y="0"/>
                </a:lnTo>
                <a:lnTo>
                  <a:pt x="8122048" y="5929095"/>
                </a:lnTo>
                <a:lnTo>
                  <a:pt x="0" y="5929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81100"/>
            <a:ext cx="5128193" cy="112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31"/>
              </a:lnSpc>
            </a:pPr>
            <a:r>
              <a:rPr lang="en-US" sz="8431" spc="-286">
                <a:solidFill>
                  <a:srgbClr val="000000"/>
                </a:solidFill>
                <a:latin typeface="Montserrat Classic Bold"/>
              </a:rPr>
              <a:t>PREPARE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39208"/>
            <a:ext cx="10350025" cy="140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2"/>
              </a:lnSpc>
            </a:pPr>
            <a:r>
              <a:rPr lang="en-US" sz="10592" spc="-360">
                <a:solidFill>
                  <a:srgbClr val="004AAD"/>
                </a:solidFill>
                <a:latin typeface="Montserrat Classic Bold"/>
              </a:rPr>
              <a:t>PRESENTATION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00316" y="2286000"/>
            <a:ext cx="1134060" cy="1134060"/>
          </a:xfrm>
          <a:custGeom>
            <a:avLst/>
            <a:gdLst/>
            <a:ahLst/>
            <a:cxnLst/>
            <a:rect r="r" b="b" t="t" l="l"/>
            <a:pathLst>
              <a:path h="1134060" w="1134060">
                <a:moveTo>
                  <a:pt x="0" y="0"/>
                </a:moveTo>
                <a:lnTo>
                  <a:pt x="1134059" y="0"/>
                </a:lnTo>
                <a:lnTo>
                  <a:pt x="1134059" y="1134060"/>
                </a:lnTo>
                <a:lnTo>
                  <a:pt x="0" y="113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80763" y="1257050"/>
            <a:ext cx="1682208" cy="1028950"/>
          </a:xfrm>
          <a:custGeom>
            <a:avLst/>
            <a:gdLst/>
            <a:ahLst/>
            <a:cxnLst/>
            <a:rect r="r" b="b" t="t" l="l"/>
            <a:pathLst>
              <a:path h="1028950" w="1682208">
                <a:moveTo>
                  <a:pt x="0" y="0"/>
                </a:moveTo>
                <a:lnTo>
                  <a:pt x="1682208" y="0"/>
                </a:lnTo>
                <a:lnTo>
                  <a:pt x="1682208" y="1028950"/>
                </a:lnTo>
                <a:lnTo>
                  <a:pt x="0" y="1028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89883" y="4067058"/>
            <a:ext cx="2907364" cy="783777"/>
          </a:xfrm>
          <a:custGeom>
            <a:avLst/>
            <a:gdLst/>
            <a:ahLst/>
            <a:cxnLst/>
            <a:rect r="r" b="b" t="t" l="l"/>
            <a:pathLst>
              <a:path h="783777" w="2907364">
                <a:moveTo>
                  <a:pt x="0" y="0"/>
                </a:moveTo>
                <a:lnTo>
                  <a:pt x="2907364" y="0"/>
                </a:lnTo>
                <a:lnTo>
                  <a:pt x="2907364" y="783777"/>
                </a:lnTo>
                <a:lnTo>
                  <a:pt x="0" y="783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41458" y="3284609"/>
            <a:ext cx="1551361" cy="1600200"/>
          </a:xfrm>
          <a:custGeom>
            <a:avLst/>
            <a:gdLst/>
            <a:ahLst/>
            <a:cxnLst/>
            <a:rect r="r" b="b" t="t" l="l"/>
            <a:pathLst>
              <a:path h="1600200" w="1551361">
                <a:moveTo>
                  <a:pt x="0" y="0"/>
                </a:moveTo>
                <a:lnTo>
                  <a:pt x="1551361" y="0"/>
                </a:lnTo>
                <a:lnTo>
                  <a:pt x="1551361" y="1600200"/>
                </a:lnTo>
                <a:lnTo>
                  <a:pt x="0" y="1600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37847" y="1257050"/>
            <a:ext cx="1601789" cy="1456293"/>
          </a:xfrm>
          <a:custGeom>
            <a:avLst/>
            <a:gdLst/>
            <a:ahLst/>
            <a:cxnLst/>
            <a:rect r="r" b="b" t="t" l="l"/>
            <a:pathLst>
              <a:path h="1456293" w="1601789">
                <a:moveTo>
                  <a:pt x="0" y="0"/>
                </a:moveTo>
                <a:lnTo>
                  <a:pt x="1601789" y="0"/>
                </a:lnTo>
                <a:lnTo>
                  <a:pt x="1601789" y="1456293"/>
                </a:lnTo>
                <a:lnTo>
                  <a:pt x="0" y="1456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7893" y="3690801"/>
            <a:ext cx="1804212" cy="1014869"/>
          </a:xfrm>
          <a:custGeom>
            <a:avLst/>
            <a:gdLst/>
            <a:ahLst/>
            <a:cxnLst/>
            <a:rect r="r" b="b" t="t" l="l"/>
            <a:pathLst>
              <a:path h="1014869" w="1804212">
                <a:moveTo>
                  <a:pt x="0" y="0"/>
                </a:moveTo>
                <a:lnTo>
                  <a:pt x="1804212" y="0"/>
                </a:lnTo>
                <a:lnTo>
                  <a:pt x="1804212" y="1014869"/>
                </a:lnTo>
                <a:lnTo>
                  <a:pt x="0" y="10148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16106" y="5831051"/>
            <a:ext cx="2618270" cy="873380"/>
          </a:xfrm>
          <a:custGeom>
            <a:avLst/>
            <a:gdLst/>
            <a:ahLst/>
            <a:cxnLst/>
            <a:rect r="r" b="b" t="t" l="l"/>
            <a:pathLst>
              <a:path h="873380" w="2618270">
                <a:moveTo>
                  <a:pt x="0" y="0"/>
                </a:moveTo>
                <a:lnTo>
                  <a:pt x="2618269" y="0"/>
                </a:lnTo>
                <a:lnTo>
                  <a:pt x="2618269" y="873380"/>
                </a:lnTo>
                <a:lnTo>
                  <a:pt x="0" y="8733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39999" y="5417554"/>
            <a:ext cx="3031457" cy="1441684"/>
          </a:xfrm>
          <a:custGeom>
            <a:avLst/>
            <a:gdLst/>
            <a:ahLst/>
            <a:cxnLst/>
            <a:rect r="r" b="b" t="t" l="l"/>
            <a:pathLst>
              <a:path h="1441684" w="3031457">
                <a:moveTo>
                  <a:pt x="0" y="0"/>
                </a:moveTo>
                <a:lnTo>
                  <a:pt x="3031457" y="0"/>
                </a:lnTo>
                <a:lnTo>
                  <a:pt x="3031457" y="1441684"/>
                </a:lnTo>
                <a:lnTo>
                  <a:pt x="0" y="1441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00169" y="7391983"/>
            <a:ext cx="2443396" cy="1319434"/>
          </a:xfrm>
          <a:custGeom>
            <a:avLst/>
            <a:gdLst/>
            <a:ahLst/>
            <a:cxnLst/>
            <a:rect r="r" b="b" t="t" l="l"/>
            <a:pathLst>
              <a:path h="1319434" w="2443396">
                <a:moveTo>
                  <a:pt x="0" y="0"/>
                </a:moveTo>
                <a:lnTo>
                  <a:pt x="2443396" y="0"/>
                </a:lnTo>
                <a:lnTo>
                  <a:pt x="2443396" y="1319434"/>
                </a:lnTo>
                <a:lnTo>
                  <a:pt x="0" y="13194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65650" y="7032587"/>
            <a:ext cx="1915922" cy="1915922"/>
          </a:xfrm>
          <a:custGeom>
            <a:avLst/>
            <a:gdLst/>
            <a:ahLst/>
            <a:cxnLst/>
            <a:rect r="r" b="b" t="t" l="l"/>
            <a:pathLst>
              <a:path h="1915922" w="1915922">
                <a:moveTo>
                  <a:pt x="0" y="0"/>
                </a:moveTo>
                <a:lnTo>
                  <a:pt x="1915922" y="0"/>
                </a:lnTo>
                <a:lnTo>
                  <a:pt x="1915922" y="1915923"/>
                </a:lnTo>
                <a:lnTo>
                  <a:pt x="0" y="191592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42105" y="8406297"/>
            <a:ext cx="1597531" cy="1384527"/>
          </a:xfrm>
          <a:custGeom>
            <a:avLst/>
            <a:gdLst/>
            <a:ahLst/>
            <a:cxnLst/>
            <a:rect r="r" b="b" t="t" l="l"/>
            <a:pathLst>
              <a:path h="1384527" w="1597531">
                <a:moveTo>
                  <a:pt x="0" y="0"/>
                </a:moveTo>
                <a:lnTo>
                  <a:pt x="1597531" y="0"/>
                </a:lnTo>
                <a:lnTo>
                  <a:pt x="1597531" y="1384527"/>
                </a:lnTo>
                <a:lnTo>
                  <a:pt x="0" y="138452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61917" y="8406297"/>
            <a:ext cx="1994767" cy="1994767"/>
          </a:xfrm>
          <a:custGeom>
            <a:avLst/>
            <a:gdLst/>
            <a:ahLst/>
            <a:cxnLst/>
            <a:rect r="r" b="b" t="t" l="l"/>
            <a:pathLst>
              <a:path h="1994767" w="1994767">
                <a:moveTo>
                  <a:pt x="0" y="0"/>
                </a:moveTo>
                <a:lnTo>
                  <a:pt x="1994766" y="0"/>
                </a:lnTo>
                <a:lnTo>
                  <a:pt x="1994766" y="1994767"/>
                </a:lnTo>
                <a:lnTo>
                  <a:pt x="0" y="199476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190625"/>
            <a:ext cx="8336950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Montserrat Classic Bold"/>
              </a:rPr>
              <a:t>CHOOSE </a:t>
            </a:r>
            <a:r>
              <a:rPr lang="en-US" sz="9000">
                <a:solidFill>
                  <a:srgbClr val="004AAD"/>
                </a:solidFill>
                <a:latin typeface="Montserrat Classic Bold"/>
              </a:rPr>
              <a:t>TECH STACK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577" y="0"/>
            <a:ext cx="15034846" cy="10287000"/>
          </a:xfrm>
          <a:custGeom>
            <a:avLst/>
            <a:gdLst/>
            <a:ahLst/>
            <a:cxnLst/>
            <a:rect r="r" b="b" t="t" l="l"/>
            <a:pathLst>
              <a:path h="10287000" w="15034846">
                <a:moveTo>
                  <a:pt x="0" y="0"/>
                </a:moveTo>
                <a:lnTo>
                  <a:pt x="15034846" y="0"/>
                </a:lnTo>
                <a:lnTo>
                  <a:pt x="150348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5748" y="0"/>
            <a:ext cx="14336505" cy="10287000"/>
          </a:xfrm>
          <a:custGeom>
            <a:avLst/>
            <a:gdLst/>
            <a:ahLst/>
            <a:cxnLst/>
            <a:rect r="r" b="b" t="t" l="l"/>
            <a:pathLst>
              <a:path h="10287000" w="14336505">
                <a:moveTo>
                  <a:pt x="0" y="0"/>
                </a:moveTo>
                <a:lnTo>
                  <a:pt x="14336504" y="0"/>
                </a:lnTo>
                <a:lnTo>
                  <a:pt x="143365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02" r="0" b="-2176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25987"/>
            <a:ext cx="18288000" cy="8435027"/>
          </a:xfrm>
          <a:custGeom>
            <a:avLst/>
            <a:gdLst/>
            <a:ahLst/>
            <a:cxnLst/>
            <a:rect r="r" b="b" t="t" l="l"/>
            <a:pathLst>
              <a:path h="8435027" w="18288000">
                <a:moveTo>
                  <a:pt x="0" y="0"/>
                </a:moveTo>
                <a:lnTo>
                  <a:pt x="18288000" y="0"/>
                </a:lnTo>
                <a:lnTo>
                  <a:pt x="18288000" y="8435026"/>
                </a:lnTo>
                <a:lnTo>
                  <a:pt x="0" y="843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3" t="0" r="-4750" b="-635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489744" y="-2841143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68061"/>
            <a:ext cx="672400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FRONTEND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02222" y="4480036"/>
            <a:ext cx="8158571" cy="315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4248" indent="-39212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2E2E2E"/>
                </a:solidFill>
                <a:latin typeface="Montserrat Classic Bold"/>
              </a:rPr>
              <a:t>UI / UX</a:t>
            </a:r>
          </a:p>
          <a:p>
            <a:pPr marL="784248" indent="-39212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2E2E2E"/>
                </a:solidFill>
                <a:latin typeface="Montserrat Classic Bold"/>
              </a:rPr>
              <a:t>Responsiveness</a:t>
            </a:r>
          </a:p>
          <a:p>
            <a:pPr marL="784248" indent="-39212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2E2E2E"/>
                </a:solidFill>
                <a:latin typeface="Montserrat Classic Bold"/>
              </a:rPr>
              <a:t>Cross browser compatibility</a:t>
            </a:r>
          </a:p>
          <a:p>
            <a:pPr marL="784248" indent="-39212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2E2E2E"/>
                </a:solidFill>
                <a:latin typeface="Montserrat Classic Bold"/>
              </a:rPr>
              <a:t>Client Side development</a:t>
            </a:r>
          </a:p>
          <a:p>
            <a:pPr marL="784248" indent="-39212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2E2E2E"/>
                </a:solidFill>
                <a:latin typeface="Montserrat Classic Bold"/>
              </a:rPr>
              <a:t>Integration with backend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52151" y="3002765"/>
            <a:ext cx="2081587" cy="63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3"/>
              </a:lnSpc>
            </a:pPr>
            <a:r>
              <a:rPr lang="en-US" sz="4723">
                <a:solidFill>
                  <a:srgbClr val="000000"/>
                </a:solidFill>
                <a:latin typeface="Montserrat Classic Bold"/>
              </a:rPr>
              <a:t>TASKS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489744" y="-2841143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68061"/>
            <a:ext cx="672400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BACKEND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98999" y="4868568"/>
            <a:ext cx="8868266" cy="3794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4248" indent="-39212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2E2E2E"/>
                </a:solidFill>
                <a:latin typeface="Montserrat Classic Bold"/>
              </a:rPr>
              <a:t>Server-Side Logic</a:t>
            </a:r>
          </a:p>
          <a:p>
            <a:pPr marL="784248" indent="-39212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2E2E2E"/>
                </a:solidFill>
                <a:latin typeface="Montserrat Classic Bold"/>
              </a:rPr>
              <a:t>Database management</a:t>
            </a:r>
          </a:p>
          <a:p>
            <a:pPr marL="784248" indent="-39212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2E2E2E"/>
                </a:solidFill>
                <a:latin typeface="Montserrat Classic Bold"/>
              </a:rPr>
              <a:t>Making API</a:t>
            </a:r>
          </a:p>
          <a:p>
            <a:pPr marL="784248" indent="-39212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2E2E2E"/>
                </a:solidFill>
                <a:latin typeface="Montserrat Classic Bold"/>
              </a:rPr>
              <a:t>Authentication and Authorization</a:t>
            </a:r>
          </a:p>
          <a:p>
            <a:pPr marL="784248" indent="-39212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2E2E2E"/>
                </a:solidFill>
                <a:latin typeface="Montserrat Classic Bold"/>
              </a:rPr>
              <a:t>Business logic</a:t>
            </a:r>
          </a:p>
          <a:p>
            <a:pPr marL="784248" indent="-39212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2E2E2E"/>
                </a:solidFill>
                <a:latin typeface="Montserrat Classic Bold"/>
              </a:rPr>
              <a:t>Security &amp; Scalability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52151" y="3002765"/>
            <a:ext cx="2081587" cy="63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3"/>
              </a:lnSpc>
            </a:pPr>
            <a:r>
              <a:rPr lang="en-US" sz="4723">
                <a:solidFill>
                  <a:srgbClr val="000000"/>
                </a:solidFill>
                <a:latin typeface="Montserrat Classic Bold"/>
              </a:rPr>
              <a:t>TASKS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4052117" y="-737535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343400"/>
            <a:ext cx="16230600" cy="4914900"/>
            <a:chOff x="0" y="0"/>
            <a:chExt cx="21640800" cy="65532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0" t="24291" r="0" b="30257"/>
            <a:stretch>
              <a:fillRect/>
            </a:stretch>
          </p:blipFill>
          <p:spPr>
            <a:xfrm flipH="false" flipV="false">
              <a:off x="0" y="0"/>
              <a:ext cx="21640800" cy="65532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19223" y="2649787"/>
            <a:ext cx="854007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TEST &amp; DEMO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348745" y="-3669231"/>
            <a:ext cx="21511811" cy="21511811"/>
          </a:xfrm>
          <a:custGeom>
            <a:avLst/>
            <a:gdLst/>
            <a:ahLst/>
            <a:cxnLst/>
            <a:rect r="r" b="b" t="t" l="l"/>
            <a:pathLst>
              <a:path h="21511811" w="21511811">
                <a:moveTo>
                  <a:pt x="0" y="0"/>
                </a:moveTo>
                <a:lnTo>
                  <a:pt x="21511811" y="0"/>
                </a:lnTo>
                <a:lnTo>
                  <a:pt x="21511811" y="21511811"/>
                </a:lnTo>
                <a:lnTo>
                  <a:pt x="0" y="2151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1936" y="1706767"/>
            <a:ext cx="771206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IN SUMMARY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64231" y="3708380"/>
            <a:ext cx="4053557" cy="464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Idea generation</a:t>
            </a:r>
          </a:p>
          <a:p>
            <a:pPr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Define your idea</a:t>
            </a:r>
          </a:p>
          <a:p>
            <a:pPr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Identify core features</a:t>
            </a:r>
          </a:p>
          <a:p>
            <a:pPr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Create user flow</a:t>
            </a:r>
          </a:p>
          <a:p>
            <a:pPr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Design wireframes</a:t>
            </a:r>
          </a:p>
          <a:p>
            <a:pPr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Divide the task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2038" y="3708380"/>
            <a:ext cx="4834133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Prepare presentation</a:t>
            </a:r>
          </a:p>
          <a:p>
            <a:pPr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Frontend Implementation</a:t>
            </a:r>
          </a:p>
          <a:p>
            <a:pPr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Backend Implementation </a:t>
            </a:r>
          </a:p>
          <a:p>
            <a:pPr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API Integration</a:t>
            </a:r>
          </a:p>
          <a:p>
            <a:pPr marL="539749" indent="-269875" lvl="1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Test &amp; Demo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625759">
            <a:off x="10837013" y="-4312634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09520" y="1679693"/>
            <a:ext cx="835573" cy="835573"/>
          </a:xfrm>
          <a:custGeom>
            <a:avLst/>
            <a:gdLst/>
            <a:ahLst/>
            <a:cxnLst/>
            <a:rect r="r" b="b" t="t" l="l"/>
            <a:pathLst>
              <a:path h="835573" w="835573">
                <a:moveTo>
                  <a:pt x="0" y="0"/>
                </a:moveTo>
                <a:lnTo>
                  <a:pt x="835573" y="0"/>
                </a:lnTo>
                <a:lnTo>
                  <a:pt x="835573" y="835573"/>
                </a:lnTo>
                <a:lnTo>
                  <a:pt x="0" y="835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35199" y="4431934"/>
            <a:ext cx="835573" cy="835573"/>
          </a:xfrm>
          <a:custGeom>
            <a:avLst/>
            <a:gdLst/>
            <a:ahLst/>
            <a:cxnLst/>
            <a:rect r="r" b="b" t="t" l="l"/>
            <a:pathLst>
              <a:path h="835573" w="835573">
                <a:moveTo>
                  <a:pt x="0" y="0"/>
                </a:moveTo>
                <a:lnTo>
                  <a:pt x="835573" y="0"/>
                </a:lnTo>
                <a:lnTo>
                  <a:pt x="835573" y="835573"/>
                </a:lnTo>
                <a:lnTo>
                  <a:pt x="0" y="835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56825"/>
            <a:ext cx="800239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WHAT IS MVP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9661" y="3616985"/>
            <a:ext cx="4920473" cy="116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Montserrat Classic Bold"/>
              </a:rPr>
              <a:t>MVP stands for Minimum Viable Product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000123" y="7183562"/>
            <a:ext cx="835573" cy="835573"/>
          </a:xfrm>
          <a:custGeom>
            <a:avLst/>
            <a:gdLst/>
            <a:ahLst/>
            <a:cxnLst/>
            <a:rect r="r" b="b" t="t" l="l"/>
            <a:pathLst>
              <a:path h="835573" w="835573">
                <a:moveTo>
                  <a:pt x="0" y="0"/>
                </a:moveTo>
                <a:lnTo>
                  <a:pt x="835573" y="0"/>
                </a:lnTo>
                <a:lnTo>
                  <a:pt x="835573" y="835573"/>
                </a:lnTo>
                <a:lnTo>
                  <a:pt x="0" y="8355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74444" y="7116887"/>
            <a:ext cx="5957601" cy="57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4"/>
              </a:lnSpc>
            </a:pPr>
            <a:r>
              <a:rPr lang="en-US" sz="3403">
                <a:solidFill>
                  <a:srgbClr val="2E2E2E"/>
                </a:solidFill>
                <a:latin typeface="Montserrat Classic Bold"/>
              </a:rPr>
              <a:t>Product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4444" y="7718594"/>
            <a:ext cx="5957601" cy="134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9821" indent="-244911" lvl="1">
              <a:lnSpc>
                <a:spcPts val="3629"/>
              </a:lnSpc>
              <a:buFont typeface="Arial"/>
              <a:buChar char="•"/>
            </a:pPr>
            <a:r>
              <a:rPr lang="en-US" sz="2268">
                <a:solidFill>
                  <a:srgbClr val="2E2E2E"/>
                </a:solidFill>
                <a:latin typeface="Montserrat Classic"/>
              </a:rPr>
              <a:t>Functional Prototype</a:t>
            </a:r>
          </a:p>
          <a:p>
            <a:pPr marL="489821" indent="-244911" lvl="1">
              <a:lnSpc>
                <a:spcPts val="3629"/>
              </a:lnSpc>
              <a:buFont typeface="Arial"/>
              <a:buChar char="•"/>
            </a:pPr>
            <a:r>
              <a:rPr lang="en-US" sz="2268">
                <a:solidFill>
                  <a:srgbClr val="2E2E2E"/>
                </a:solidFill>
                <a:latin typeface="Montserrat Classic"/>
              </a:rPr>
              <a:t>Minimum Marketable Product</a:t>
            </a:r>
          </a:p>
          <a:p>
            <a:pPr marL="489821" indent="-244911" lvl="1">
              <a:lnSpc>
                <a:spcPts val="3629"/>
              </a:lnSpc>
              <a:buFont typeface="Arial"/>
              <a:buChar char="•"/>
            </a:pPr>
            <a:r>
              <a:rPr lang="en-US" sz="2268">
                <a:solidFill>
                  <a:srgbClr val="2E2E2E"/>
                </a:solidFill>
                <a:latin typeface="Montserrat Classic"/>
              </a:rPr>
              <a:t>Ready for 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83841" y="1613018"/>
            <a:ext cx="5957601" cy="57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4"/>
              </a:lnSpc>
            </a:pPr>
            <a:r>
              <a:rPr lang="en-US" sz="3403">
                <a:solidFill>
                  <a:srgbClr val="2E2E2E"/>
                </a:solidFill>
                <a:latin typeface="Montserrat Classic Bold"/>
              </a:rPr>
              <a:t>Minimum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64467" y="2214228"/>
            <a:ext cx="5957601" cy="134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9821" indent="-244911" lvl="1">
              <a:lnSpc>
                <a:spcPts val="3629"/>
              </a:lnSpc>
              <a:buFont typeface="Arial"/>
              <a:buChar char="•"/>
            </a:pPr>
            <a:r>
              <a:rPr lang="en-US" sz="2268">
                <a:solidFill>
                  <a:srgbClr val="2E2E2E"/>
                </a:solidFill>
                <a:latin typeface="Montserrat Classic"/>
              </a:rPr>
              <a:t>Core Functionality</a:t>
            </a:r>
          </a:p>
          <a:p>
            <a:pPr marL="489821" indent="-244911" lvl="1">
              <a:lnSpc>
                <a:spcPts val="3629"/>
              </a:lnSpc>
              <a:buFont typeface="Arial"/>
              <a:buChar char="•"/>
            </a:pPr>
            <a:r>
              <a:rPr lang="en-US" sz="2268">
                <a:solidFill>
                  <a:srgbClr val="2E2E2E"/>
                </a:solidFill>
                <a:latin typeface="Montserrat Classic"/>
              </a:rPr>
              <a:t>Simplified Scope</a:t>
            </a:r>
          </a:p>
          <a:p>
            <a:pPr marL="489821" indent="-244911" lvl="1">
              <a:lnSpc>
                <a:spcPts val="3629"/>
              </a:lnSpc>
              <a:buFont typeface="Arial"/>
              <a:buChar char="•"/>
            </a:pPr>
            <a:r>
              <a:rPr lang="en-US" sz="2268">
                <a:solidFill>
                  <a:srgbClr val="2E2E2E"/>
                </a:solidFill>
                <a:latin typeface="Montserrat Classic"/>
              </a:rPr>
              <a:t>Basic User Flow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09520" y="4365259"/>
            <a:ext cx="5957601" cy="57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4"/>
              </a:lnSpc>
            </a:pPr>
            <a:r>
              <a:rPr lang="en-US" sz="3403">
                <a:solidFill>
                  <a:srgbClr val="2E2E2E"/>
                </a:solidFill>
                <a:latin typeface="Montserrat Classic Bold"/>
              </a:rPr>
              <a:t>Viable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09520" y="4966966"/>
            <a:ext cx="5957601" cy="134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9821" indent="-244911" lvl="1">
              <a:lnSpc>
                <a:spcPts val="3629"/>
              </a:lnSpc>
              <a:buFont typeface="Arial"/>
              <a:buChar char="•"/>
            </a:pPr>
            <a:r>
              <a:rPr lang="en-US" sz="2268">
                <a:solidFill>
                  <a:srgbClr val="2E2E2E"/>
                </a:solidFill>
                <a:latin typeface="Montserrat Classic"/>
              </a:rPr>
              <a:t>Usable &amp; Valuable</a:t>
            </a:r>
          </a:p>
          <a:p>
            <a:pPr marL="489821" indent="-244911" lvl="1">
              <a:lnSpc>
                <a:spcPts val="3629"/>
              </a:lnSpc>
              <a:buFont typeface="Arial"/>
              <a:buChar char="•"/>
            </a:pPr>
            <a:r>
              <a:rPr lang="en-US" sz="2268">
                <a:solidFill>
                  <a:srgbClr val="2E2E2E"/>
                </a:solidFill>
                <a:latin typeface="Montserrat Classic"/>
              </a:rPr>
              <a:t>Addresses a Core Problem</a:t>
            </a:r>
          </a:p>
          <a:p>
            <a:pPr marL="489821" indent="-244911" lvl="1">
              <a:lnSpc>
                <a:spcPts val="3629"/>
              </a:lnSpc>
              <a:buFont typeface="Arial"/>
              <a:buChar char="•"/>
            </a:pPr>
            <a:r>
              <a:rPr lang="en-US" sz="2268">
                <a:solidFill>
                  <a:srgbClr val="2E2E2E"/>
                </a:solidFill>
                <a:latin typeface="Montserrat Classic"/>
              </a:rPr>
              <a:t>Scalability Consideration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02223"/>
            <a:ext cx="9167258" cy="173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30"/>
              </a:lnSpc>
            </a:pPr>
            <a:r>
              <a:rPr lang="en-US" sz="13030" spc="-443">
                <a:solidFill>
                  <a:srgbClr val="004AAD"/>
                </a:solidFill>
                <a:latin typeface="Montserrat Classic Bold"/>
              </a:rPr>
              <a:t>THANKS!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852515"/>
            <a:ext cx="4794862" cy="40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8"/>
              </a:lnSpc>
            </a:pPr>
            <a:r>
              <a:rPr lang="en-US" sz="2399" spc="119">
                <a:solidFill>
                  <a:srgbClr val="2E2E2E"/>
                </a:solidFill>
                <a:latin typeface="Montserrat Classic"/>
              </a:rPr>
              <a:t>Md. Mehrajul Islam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766807">
            <a:off x="10460579" y="2341404"/>
            <a:ext cx="12112141" cy="9843868"/>
          </a:xfrm>
          <a:custGeom>
            <a:avLst/>
            <a:gdLst/>
            <a:ahLst/>
            <a:cxnLst/>
            <a:rect r="r" b="b" t="t" l="l"/>
            <a:pathLst>
              <a:path h="9843868" w="12112141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33783"/>
            <a:ext cx="2191293" cy="929411"/>
          </a:xfrm>
          <a:custGeom>
            <a:avLst/>
            <a:gdLst/>
            <a:ahLst/>
            <a:cxnLst/>
            <a:rect r="r" b="b" t="t" l="l"/>
            <a:pathLst>
              <a:path h="929411" w="2191293">
                <a:moveTo>
                  <a:pt x="0" y="0"/>
                </a:moveTo>
                <a:lnTo>
                  <a:pt x="2191293" y="0"/>
                </a:lnTo>
                <a:lnTo>
                  <a:pt x="2191293" y="929411"/>
                </a:lnTo>
                <a:lnTo>
                  <a:pt x="0" y="929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714" t="-93425" r="-9226" b="-9643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35999" y="1109574"/>
            <a:ext cx="4842981" cy="70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9"/>
              </a:lnSpc>
            </a:pPr>
            <a:r>
              <a:rPr lang="en-US" sz="4128">
                <a:solidFill>
                  <a:srgbClr val="004AAD"/>
                </a:solidFill>
                <a:latin typeface="Montserrat Classic Bold Italics"/>
              </a:rPr>
              <a:t>CRACKATHON’24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58196">
            <a:off x="-6861759" y="5813628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408728">
            <a:off x="6461224" y="-4582532"/>
            <a:ext cx="15887340" cy="15887340"/>
          </a:xfrm>
          <a:custGeom>
            <a:avLst/>
            <a:gdLst/>
            <a:ahLst/>
            <a:cxnLst/>
            <a:rect r="r" b="b" t="t" l="l"/>
            <a:pathLst>
              <a:path h="15887340" w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48401">
            <a:off x="15297701" y="38479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05699" y="3361138"/>
            <a:ext cx="2053268" cy="2219749"/>
          </a:xfrm>
          <a:custGeom>
            <a:avLst/>
            <a:gdLst/>
            <a:ahLst/>
            <a:cxnLst/>
            <a:rect r="r" b="b" t="t" l="l"/>
            <a:pathLst>
              <a:path h="2219749" w="2053268">
                <a:moveTo>
                  <a:pt x="0" y="0"/>
                </a:moveTo>
                <a:lnTo>
                  <a:pt x="2053268" y="0"/>
                </a:lnTo>
                <a:lnTo>
                  <a:pt x="2053268" y="2219749"/>
                </a:lnTo>
                <a:lnTo>
                  <a:pt x="0" y="2219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37510" y="3287760"/>
            <a:ext cx="1638776" cy="2284009"/>
          </a:xfrm>
          <a:custGeom>
            <a:avLst/>
            <a:gdLst/>
            <a:ahLst/>
            <a:cxnLst/>
            <a:rect r="r" b="b" t="t" l="l"/>
            <a:pathLst>
              <a:path h="2284009" w="1638776">
                <a:moveTo>
                  <a:pt x="0" y="0"/>
                </a:moveTo>
                <a:lnTo>
                  <a:pt x="1638776" y="0"/>
                </a:lnTo>
                <a:lnTo>
                  <a:pt x="1638776" y="2284009"/>
                </a:lnTo>
                <a:lnTo>
                  <a:pt x="0" y="2284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71851" y="3183504"/>
            <a:ext cx="2910974" cy="2492522"/>
          </a:xfrm>
          <a:custGeom>
            <a:avLst/>
            <a:gdLst/>
            <a:ahLst/>
            <a:cxnLst/>
            <a:rect r="r" b="b" t="t" l="l"/>
            <a:pathLst>
              <a:path h="2492522" w="2910974">
                <a:moveTo>
                  <a:pt x="0" y="0"/>
                </a:moveTo>
                <a:lnTo>
                  <a:pt x="2910974" y="0"/>
                </a:lnTo>
                <a:lnTo>
                  <a:pt x="2910974" y="2492522"/>
                </a:lnTo>
                <a:lnTo>
                  <a:pt x="0" y="2492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61006" y="7220751"/>
            <a:ext cx="1850259" cy="2068379"/>
          </a:xfrm>
          <a:custGeom>
            <a:avLst/>
            <a:gdLst/>
            <a:ahLst/>
            <a:cxnLst/>
            <a:rect r="r" b="b" t="t" l="l"/>
            <a:pathLst>
              <a:path h="2068379" w="1850259">
                <a:moveTo>
                  <a:pt x="0" y="0"/>
                </a:moveTo>
                <a:lnTo>
                  <a:pt x="1850259" y="0"/>
                </a:lnTo>
                <a:lnTo>
                  <a:pt x="1850259" y="2068379"/>
                </a:lnTo>
                <a:lnTo>
                  <a:pt x="0" y="20683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76585" y="7163203"/>
            <a:ext cx="2277419" cy="2183475"/>
          </a:xfrm>
          <a:custGeom>
            <a:avLst/>
            <a:gdLst/>
            <a:ahLst/>
            <a:cxnLst/>
            <a:rect r="r" b="b" t="t" l="l"/>
            <a:pathLst>
              <a:path h="2183475" w="2277419">
                <a:moveTo>
                  <a:pt x="0" y="0"/>
                </a:moveTo>
                <a:lnTo>
                  <a:pt x="2277419" y="0"/>
                </a:lnTo>
                <a:lnTo>
                  <a:pt x="2277419" y="2183476"/>
                </a:lnTo>
                <a:lnTo>
                  <a:pt x="0" y="21834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87984" y="7407773"/>
            <a:ext cx="1878708" cy="1850527"/>
          </a:xfrm>
          <a:custGeom>
            <a:avLst/>
            <a:gdLst/>
            <a:ahLst/>
            <a:cxnLst/>
            <a:rect r="r" b="b" t="t" l="l"/>
            <a:pathLst>
              <a:path h="1850527" w="1878708">
                <a:moveTo>
                  <a:pt x="0" y="0"/>
                </a:moveTo>
                <a:lnTo>
                  <a:pt x="1878708" y="0"/>
                </a:lnTo>
                <a:lnTo>
                  <a:pt x="1878708" y="1850527"/>
                </a:lnTo>
                <a:lnTo>
                  <a:pt x="0" y="18505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63609" y="685216"/>
            <a:ext cx="7360782" cy="791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3"/>
              </a:lnSpc>
            </a:pPr>
            <a:r>
              <a:rPr lang="en-US" sz="5913">
                <a:solidFill>
                  <a:srgbClr val="004AAD"/>
                </a:solidFill>
                <a:latin typeface="Montserrat Classic Bold"/>
              </a:rPr>
              <a:t>IDEA GENARATION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8662" y="2141424"/>
            <a:ext cx="395494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PROBLEM IDENTIFICATION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37821" y="2141424"/>
            <a:ext cx="395494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USER-CENTRIC</a:t>
            </a:r>
          </a:p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APPROACH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36575" y="2370024"/>
            <a:ext cx="4100112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BRAINSTROMING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8346" y="6285737"/>
            <a:ext cx="4358183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CURRENT TRENDS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88455" y="6285737"/>
            <a:ext cx="5019489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HACKATHON THEME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86581" y="6124704"/>
            <a:ext cx="3600099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FEASABILITY </a:t>
            </a:r>
          </a:p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&amp; IMPACT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58196">
            <a:off x="-6861759" y="5813628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408728">
            <a:off x="6461224" y="-4582532"/>
            <a:ext cx="15887340" cy="15887340"/>
          </a:xfrm>
          <a:custGeom>
            <a:avLst/>
            <a:gdLst/>
            <a:ahLst/>
            <a:cxnLst/>
            <a:rect r="r" b="b" t="t" l="l"/>
            <a:pathLst>
              <a:path h="15887340" w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48401">
            <a:off x="15297701" y="38479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03367" y="4965596"/>
            <a:ext cx="2086856" cy="2958172"/>
          </a:xfrm>
          <a:custGeom>
            <a:avLst/>
            <a:gdLst/>
            <a:ahLst/>
            <a:cxnLst/>
            <a:rect r="r" b="b" t="t" l="l"/>
            <a:pathLst>
              <a:path h="2958172" w="2086856">
                <a:moveTo>
                  <a:pt x="0" y="0"/>
                </a:moveTo>
                <a:lnTo>
                  <a:pt x="2086857" y="0"/>
                </a:lnTo>
                <a:lnTo>
                  <a:pt x="2086857" y="2958172"/>
                </a:lnTo>
                <a:lnTo>
                  <a:pt x="0" y="2958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1558" y="4965596"/>
            <a:ext cx="3135919" cy="3128079"/>
          </a:xfrm>
          <a:custGeom>
            <a:avLst/>
            <a:gdLst/>
            <a:ahLst/>
            <a:cxnLst/>
            <a:rect r="r" b="b" t="t" l="l"/>
            <a:pathLst>
              <a:path h="3128079" w="3135919">
                <a:moveTo>
                  <a:pt x="0" y="0"/>
                </a:moveTo>
                <a:lnTo>
                  <a:pt x="3135919" y="0"/>
                </a:lnTo>
                <a:lnTo>
                  <a:pt x="3135919" y="3128079"/>
                </a:lnTo>
                <a:lnTo>
                  <a:pt x="0" y="3128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35111" y="4902663"/>
            <a:ext cx="3179421" cy="3084038"/>
          </a:xfrm>
          <a:custGeom>
            <a:avLst/>
            <a:gdLst/>
            <a:ahLst/>
            <a:cxnLst/>
            <a:rect r="r" b="b" t="t" l="l"/>
            <a:pathLst>
              <a:path h="3084038" w="3179421">
                <a:moveTo>
                  <a:pt x="0" y="0"/>
                </a:moveTo>
                <a:lnTo>
                  <a:pt x="3179421" y="0"/>
                </a:lnTo>
                <a:lnTo>
                  <a:pt x="3179421" y="3084038"/>
                </a:lnTo>
                <a:lnTo>
                  <a:pt x="0" y="3084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69126" y="1133475"/>
            <a:ext cx="7360782" cy="791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3"/>
              </a:lnSpc>
            </a:pPr>
            <a:r>
              <a:rPr lang="en-US" sz="5913">
                <a:solidFill>
                  <a:srgbClr val="004AAD"/>
                </a:solidFill>
                <a:latin typeface="Montserrat Classic Bold"/>
              </a:rPr>
              <a:t>DEFINE YOUR IDEA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4920" y="3351613"/>
            <a:ext cx="302090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92114" y="3351613"/>
            <a:ext cx="2571956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TERGET AUDIENCE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03341" y="3351613"/>
            <a:ext cx="4100112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INOVATION &amp; UNIQUENESS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58196">
            <a:off x="-6861759" y="5813628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408728">
            <a:off x="6461224" y="-4582532"/>
            <a:ext cx="15887340" cy="15887340"/>
          </a:xfrm>
          <a:custGeom>
            <a:avLst/>
            <a:gdLst/>
            <a:ahLst/>
            <a:cxnLst/>
            <a:rect r="r" b="b" t="t" l="l"/>
            <a:pathLst>
              <a:path h="15887340" w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48401">
            <a:off x="15297701" y="38479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5008" y="3287760"/>
            <a:ext cx="1503246" cy="2095116"/>
          </a:xfrm>
          <a:custGeom>
            <a:avLst/>
            <a:gdLst/>
            <a:ahLst/>
            <a:cxnLst/>
            <a:rect r="r" b="b" t="t" l="l"/>
            <a:pathLst>
              <a:path h="2095116" w="1503246">
                <a:moveTo>
                  <a:pt x="0" y="0"/>
                </a:moveTo>
                <a:lnTo>
                  <a:pt x="1503246" y="0"/>
                </a:lnTo>
                <a:lnTo>
                  <a:pt x="1503246" y="2095116"/>
                </a:lnTo>
                <a:lnTo>
                  <a:pt x="0" y="2095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27503" y="7210109"/>
            <a:ext cx="2318256" cy="2318256"/>
          </a:xfrm>
          <a:custGeom>
            <a:avLst/>
            <a:gdLst/>
            <a:ahLst/>
            <a:cxnLst/>
            <a:rect r="r" b="b" t="t" l="l"/>
            <a:pathLst>
              <a:path h="2318256" w="2318256">
                <a:moveTo>
                  <a:pt x="0" y="0"/>
                </a:moveTo>
                <a:lnTo>
                  <a:pt x="2318256" y="0"/>
                </a:lnTo>
                <a:lnTo>
                  <a:pt x="2318256" y="2318256"/>
                </a:lnTo>
                <a:lnTo>
                  <a:pt x="0" y="2318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42913" y="7726364"/>
            <a:ext cx="2187654" cy="1509481"/>
          </a:xfrm>
          <a:custGeom>
            <a:avLst/>
            <a:gdLst/>
            <a:ahLst/>
            <a:cxnLst/>
            <a:rect r="r" b="b" t="t" l="l"/>
            <a:pathLst>
              <a:path h="1509481" w="2187654">
                <a:moveTo>
                  <a:pt x="0" y="0"/>
                </a:moveTo>
                <a:lnTo>
                  <a:pt x="2187654" y="0"/>
                </a:lnTo>
                <a:lnTo>
                  <a:pt x="2187654" y="1509481"/>
                </a:lnTo>
                <a:lnTo>
                  <a:pt x="0" y="1509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4568" y="7683685"/>
            <a:ext cx="2025497" cy="1736864"/>
          </a:xfrm>
          <a:custGeom>
            <a:avLst/>
            <a:gdLst/>
            <a:ahLst/>
            <a:cxnLst/>
            <a:rect r="r" b="b" t="t" l="l"/>
            <a:pathLst>
              <a:path h="1736864" w="2025497">
                <a:moveTo>
                  <a:pt x="0" y="0"/>
                </a:moveTo>
                <a:lnTo>
                  <a:pt x="2025497" y="0"/>
                </a:lnTo>
                <a:lnTo>
                  <a:pt x="2025497" y="1736864"/>
                </a:lnTo>
                <a:lnTo>
                  <a:pt x="0" y="17368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3727" y="3550205"/>
            <a:ext cx="2131635" cy="2183493"/>
          </a:xfrm>
          <a:custGeom>
            <a:avLst/>
            <a:gdLst/>
            <a:ahLst/>
            <a:cxnLst/>
            <a:rect r="r" b="b" t="t" l="l"/>
            <a:pathLst>
              <a:path h="2183493" w="2131635">
                <a:moveTo>
                  <a:pt x="0" y="0"/>
                </a:moveTo>
                <a:lnTo>
                  <a:pt x="2131635" y="0"/>
                </a:lnTo>
                <a:lnTo>
                  <a:pt x="2131635" y="2183493"/>
                </a:lnTo>
                <a:lnTo>
                  <a:pt x="0" y="21834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05969" y="3388761"/>
            <a:ext cx="2082492" cy="2082492"/>
          </a:xfrm>
          <a:custGeom>
            <a:avLst/>
            <a:gdLst/>
            <a:ahLst/>
            <a:cxnLst/>
            <a:rect r="r" b="b" t="t" l="l"/>
            <a:pathLst>
              <a:path h="2082492" w="2082492">
                <a:moveTo>
                  <a:pt x="0" y="0"/>
                </a:moveTo>
                <a:lnTo>
                  <a:pt x="2082492" y="0"/>
                </a:lnTo>
                <a:lnTo>
                  <a:pt x="2082492" y="2082492"/>
                </a:lnTo>
                <a:lnTo>
                  <a:pt x="0" y="20824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12308" y="685216"/>
            <a:ext cx="10263385" cy="791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3"/>
              </a:lnSpc>
            </a:pPr>
            <a:r>
              <a:rPr lang="en-US" sz="5913">
                <a:solidFill>
                  <a:srgbClr val="004AAD"/>
                </a:solidFill>
                <a:latin typeface="Montserrat Classic Bold"/>
              </a:rPr>
              <a:t>IDENTIFY CORE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300970"/>
            <a:ext cx="4487218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PROBLEM CENTRIC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69742" y="2478171"/>
            <a:ext cx="3954947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MVP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36575" y="2478171"/>
            <a:ext cx="4100112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USER FLOW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8225" y="6404294"/>
            <a:ext cx="4358183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ITERATIVE DEVELOPMENT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92825" y="6358574"/>
            <a:ext cx="328783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TECHNICAL FEASABILITY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2806" y="6404294"/>
            <a:ext cx="3600099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Montserrat Classic Bold"/>
              </a:rPr>
              <a:t>INNOVATION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11163" y="3296438"/>
            <a:ext cx="838609" cy="946244"/>
          </a:xfrm>
          <a:custGeom>
            <a:avLst/>
            <a:gdLst/>
            <a:ahLst/>
            <a:cxnLst/>
            <a:rect r="r" b="b" t="t" l="l"/>
            <a:pathLst>
              <a:path h="946244" w="838609">
                <a:moveTo>
                  <a:pt x="0" y="0"/>
                </a:moveTo>
                <a:lnTo>
                  <a:pt x="838609" y="0"/>
                </a:lnTo>
                <a:lnTo>
                  <a:pt x="838609" y="946245"/>
                </a:lnTo>
                <a:lnTo>
                  <a:pt x="0" y="946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10129" y="4568233"/>
            <a:ext cx="838609" cy="946244"/>
          </a:xfrm>
          <a:custGeom>
            <a:avLst/>
            <a:gdLst/>
            <a:ahLst/>
            <a:cxnLst/>
            <a:rect r="r" b="b" t="t" l="l"/>
            <a:pathLst>
              <a:path h="946244" w="838609">
                <a:moveTo>
                  <a:pt x="0" y="0"/>
                </a:moveTo>
                <a:lnTo>
                  <a:pt x="838609" y="0"/>
                </a:lnTo>
                <a:lnTo>
                  <a:pt x="838609" y="946244"/>
                </a:lnTo>
                <a:lnTo>
                  <a:pt x="0" y="946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87115" y="5792066"/>
            <a:ext cx="838609" cy="946244"/>
          </a:xfrm>
          <a:custGeom>
            <a:avLst/>
            <a:gdLst/>
            <a:ahLst/>
            <a:cxnLst/>
            <a:rect r="r" b="b" t="t" l="l"/>
            <a:pathLst>
              <a:path h="946244" w="838609">
                <a:moveTo>
                  <a:pt x="0" y="0"/>
                </a:moveTo>
                <a:lnTo>
                  <a:pt x="838609" y="0"/>
                </a:lnTo>
                <a:lnTo>
                  <a:pt x="838609" y="946245"/>
                </a:lnTo>
                <a:lnTo>
                  <a:pt x="0" y="946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12284" y="7008138"/>
            <a:ext cx="838609" cy="946244"/>
          </a:xfrm>
          <a:custGeom>
            <a:avLst/>
            <a:gdLst/>
            <a:ahLst/>
            <a:cxnLst/>
            <a:rect r="r" b="b" t="t" l="l"/>
            <a:pathLst>
              <a:path h="946244" w="838609">
                <a:moveTo>
                  <a:pt x="0" y="0"/>
                </a:moveTo>
                <a:lnTo>
                  <a:pt x="838609" y="0"/>
                </a:lnTo>
                <a:lnTo>
                  <a:pt x="838609" y="946245"/>
                </a:lnTo>
                <a:lnTo>
                  <a:pt x="0" y="946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88568" y="8228385"/>
            <a:ext cx="838609" cy="946244"/>
          </a:xfrm>
          <a:custGeom>
            <a:avLst/>
            <a:gdLst/>
            <a:ahLst/>
            <a:cxnLst/>
            <a:rect r="r" b="b" t="t" l="l"/>
            <a:pathLst>
              <a:path h="946244" w="838609">
                <a:moveTo>
                  <a:pt x="0" y="0"/>
                </a:moveTo>
                <a:lnTo>
                  <a:pt x="838609" y="0"/>
                </a:lnTo>
                <a:lnTo>
                  <a:pt x="838609" y="946244"/>
                </a:lnTo>
                <a:lnTo>
                  <a:pt x="0" y="946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794718">
            <a:off x="11044474" y="2238948"/>
            <a:ext cx="1362755" cy="7366241"/>
          </a:xfrm>
          <a:custGeom>
            <a:avLst/>
            <a:gdLst/>
            <a:ahLst/>
            <a:cxnLst/>
            <a:rect r="r" b="b" t="t" l="l"/>
            <a:pathLst>
              <a:path h="7366241" w="1362755">
                <a:moveTo>
                  <a:pt x="0" y="0"/>
                </a:moveTo>
                <a:lnTo>
                  <a:pt x="1362754" y="0"/>
                </a:lnTo>
                <a:lnTo>
                  <a:pt x="1362754" y="7366240"/>
                </a:lnTo>
                <a:lnTo>
                  <a:pt x="0" y="7366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1317520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CREATE A USER 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70184" y="3472063"/>
            <a:ext cx="449356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Montserrat Classic Bold"/>
              </a:rPr>
              <a:t>Define User Personas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85791" y="4743857"/>
            <a:ext cx="365222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Montserrat Classic Bold"/>
              </a:rPr>
              <a:t>Map User journey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06804" y="7183763"/>
            <a:ext cx="264341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Montserrat Classic Bold"/>
              </a:rPr>
              <a:t>Entry points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89708" y="5967691"/>
            <a:ext cx="356764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Montserrat Classic Bold"/>
              </a:rPr>
              <a:t>Task Sequencing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10276" y="8404010"/>
            <a:ext cx="32193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Montserrat Classic Bold"/>
              </a:rPr>
              <a:t>Decision Points</a:t>
            </a:r>
          </a:p>
        </p:txBody>
      </p:sp>
      <p:sp>
        <p:nvSpPr>
          <p:cNvPr name="TextBox 16" id="16"/>
          <p:cNvSpPr txBox="true"/>
          <p:nvPr/>
        </p:nvSpPr>
        <p:spPr>
          <a:xfrm rot="-136849">
            <a:off x="12841558" y="4912779"/>
            <a:ext cx="32193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E2E2E"/>
                </a:solidFill>
                <a:latin typeface="Montserrat Classic Bold"/>
              </a:rPr>
              <a:t>Visual Mapping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3206" y="83514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3206" y="533705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35643" y="5337053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008855"/>
            <a:ext cx="5362849" cy="2771196"/>
          </a:xfrm>
          <a:custGeom>
            <a:avLst/>
            <a:gdLst/>
            <a:ahLst/>
            <a:cxnLst/>
            <a:rect r="r" b="b" t="t" l="l"/>
            <a:pathLst>
              <a:path h="2771196" w="5362849">
                <a:moveTo>
                  <a:pt x="0" y="0"/>
                </a:moveTo>
                <a:lnTo>
                  <a:pt x="5362849" y="0"/>
                </a:lnTo>
                <a:lnTo>
                  <a:pt x="5362849" y="2771196"/>
                </a:lnTo>
                <a:lnTo>
                  <a:pt x="0" y="2771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93230" y="1464825"/>
            <a:ext cx="8540077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DESIGN WIREFRAMES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8769" y="0"/>
            <a:ext cx="14810462" cy="10287000"/>
          </a:xfrm>
          <a:custGeom>
            <a:avLst/>
            <a:gdLst/>
            <a:ahLst/>
            <a:cxnLst/>
            <a:rect r="r" b="b" t="t" l="l"/>
            <a:pathLst>
              <a:path h="10287000" w="14810462">
                <a:moveTo>
                  <a:pt x="0" y="0"/>
                </a:moveTo>
                <a:lnTo>
                  <a:pt x="14810462" y="0"/>
                </a:lnTo>
                <a:lnTo>
                  <a:pt x="148104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8952"/>
            <a:ext cx="18288000" cy="9389097"/>
          </a:xfrm>
          <a:custGeom>
            <a:avLst/>
            <a:gdLst/>
            <a:ahLst/>
            <a:cxnLst/>
            <a:rect r="r" b="b" t="t" l="l"/>
            <a:pathLst>
              <a:path h="9389097" w="18288000">
                <a:moveTo>
                  <a:pt x="0" y="0"/>
                </a:moveTo>
                <a:lnTo>
                  <a:pt x="18288000" y="0"/>
                </a:lnTo>
                <a:lnTo>
                  <a:pt x="18288000" y="9389096"/>
                </a:lnTo>
                <a:lnTo>
                  <a:pt x="0" y="9389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DAF-2CCRiJM</dc:identifier>
  <dcterms:modified xsi:type="dcterms:W3CDTF">2011-08-01T06:04:30Z</dcterms:modified>
  <cp:revision>1</cp:revision>
  <dc:title>From idea to MVP</dc:title>
</cp:coreProperties>
</file>